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Quicksand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font" Target="fonts/Quicksand-bold.fntdata"/><Relationship Id="rId10" Type="http://schemas.openxmlformats.org/officeDocument/2006/relationships/slide" Target="slides/slide6.xml"/><Relationship Id="rId21" Type="http://schemas.openxmlformats.org/officeDocument/2006/relationships/font" Target="fonts/Quicksand-regular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jpg>
</file>

<file path=ppt/media/image3.png>
</file>

<file path=ppt/media/image4.gif>
</file>

<file path=ppt/media/image5.jpg>
</file>

<file path=ppt/media/image6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ts val="1100"/>
              <a:buChar char="●"/>
              <a:defRPr sz="1100"/>
            </a:lvl1pPr>
            <a:lvl2pPr lvl="1">
              <a:spcBef>
                <a:spcPts val="0"/>
              </a:spcBef>
              <a:buSzPts val="1100"/>
              <a:buChar char="○"/>
              <a:defRPr sz="1100"/>
            </a:lvl2pPr>
            <a:lvl3pPr lvl="2">
              <a:spcBef>
                <a:spcPts val="0"/>
              </a:spcBef>
              <a:buSzPts val="1100"/>
              <a:buChar char="■"/>
              <a:defRPr sz="1100"/>
            </a:lvl3pPr>
            <a:lvl4pPr lvl="3">
              <a:spcBef>
                <a:spcPts val="0"/>
              </a:spcBef>
              <a:buSzPts val="1100"/>
              <a:buChar char="●"/>
              <a:defRPr sz="1100"/>
            </a:lvl4pPr>
            <a:lvl5pPr lvl="4">
              <a:spcBef>
                <a:spcPts val="0"/>
              </a:spcBef>
              <a:buSzPts val="1100"/>
              <a:buChar char="○"/>
              <a:defRPr sz="1100"/>
            </a:lvl5pPr>
            <a:lvl6pPr lvl="5">
              <a:spcBef>
                <a:spcPts val="0"/>
              </a:spcBef>
              <a:buSzPts val="1100"/>
              <a:buChar char="■"/>
              <a:defRPr sz="1100"/>
            </a:lvl6pPr>
            <a:lvl7pPr lvl="6">
              <a:spcBef>
                <a:spcPts val="0"/>
              </a:spcBef>
              <a:buSzPts val="1100"/>
              <a:buChar char="●"/>
              <a:defRPr sz="1100"/>
            </a:lvl7pPr>
            <a:lvl8pPr lvl="7">
              <a:spcBef>
                <a:spcPts val="0"/>
              </a:spcBef>
              <a:buSzPts val="1100"/>
              <a:buChar char="○"/>
              <a:defRPr sz="1100"/>
            </a:lvl8pPr>
            <a:lvl9pPr lvl="8">
              <a:spcBef>
                <a:spcPts val="0"/>
              </a:spcBef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Shape 19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1319175" y="2157319"/>
            <a:ext cx="66804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60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10" name="Shape 10"/>
          <p:cNvCxnSpPr/>
          <p:nvPr/>
        </p:nvCxnSpPr>
        <p:spPr>
          <a:xfrm>
            <a:off x="903750" y="2672775"/>
            <a:ext cx="0" cy="24708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Shape 11"/>
          <p:cNvSpPr/>
          <p:nvPr/>
        </p:nvSpPr>
        <p:spPr>
          <a:xfrm>
            <a:off x="769050" y="2470725"/>
            <a:ext cx="269400" cy="2022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" type="body"/>
          </p:nvPr>
        </p:nvSpPr>
        <p:spPr>
          <a:xfrm>
            <a:off x="1165475" y="4331317"/>
            <a:ext cx="7521300" cy="4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55" name="Shape 5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6" name="Shape 56"/>
          <p:cNvSpPr/>
          <p:nvPr/>
        </p:nvSpPr>
        <p:spPr>
          <a:xfrm>
            <a:off x="808650" y="4464638"/>
            <a:ext cx="190200" cy="1428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/>
          <a:lstStyle>
            <a:lvl1pPr lvl="0" rtl="0" algn="ctr">
              <a:spcBef>
                <a:spcPts val="0"/>
              </a:spcBef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buSzPts val="5200"/>
              <a:buNone/>
              <a:defRPr sz="5200"/>
            </a:lvl9pPr>
          </a:lstStyle>
          <a:p/>
        </p:txBody>
      </p:sp>
      <p:sp>
        <p:nvSpPr>
          <p:cNvPr id="59" name="Shape 5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60" name="Shape 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+ 2 columns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" type="body"/>
          </p:nvPr>
        </p:nvSpPr>
        <p:spPr>
          <a:xfrm>
            <a:off x="1165474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600"/>
              <a:buFont typeface="Quicksand"/>
              <a:buChar char="◦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651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600"/>
              <a:buFont typeface="Quicksand"/>
              <a:buChar char="▫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15" name="Shape 15"/>
          <p:cNvSpPr txBox="1"/>
          <p:nvPr>
            <p:ph idx="2" type="body"/>
          </p:nvPr>
        </p:nvSpPr>
        <p:spPr>
          <a:xfrm>
            <a:off x="4671569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651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600"/>
              <a:buFont typeface="Quicksand"/>
              <a:buChar char="◦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651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600"/>
              <a:buFont typeface="Quicksand"/>
              <a:buChar char="▫"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6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16" name="Shape 1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" name="Shape 1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ank key color">
    <p:bg>
      <p:bgPr>
        <a:solidFill>
          <a:srgbClr val="39C0BA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" name="Shape 21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952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ubtitle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/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30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24" name="Shape 24"/>
          <p:cNvSpPr txBox="1"/>
          <p:nvPr>
            <p:ph idx="1" type="subTitle"/>
          </p:nvPr>
        </p:nvSpPr>
        <p:spPr>
          <a:xfrm>
            <a:off x="1530175" y="2782913"/>
            <a:ext cx="6927900" cy="35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25" name="Shape 2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" name="Shape 26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Quote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idx="1" type="body"/>
          </p:nvPr>
        </p:nvSpPr>
        <p:spPr>
          <a:xfrm>
            <a:off x="1633225" y="2161800"/>
            <a:ext cx="67005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/>
          <a:lstStyle>
            <a:lvl1pPr indent="1778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2800"/>
              <a:buFont typeface="Quicksand"/>
              <a:buChar char="◦"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778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2800"/>
              <a:buFont typeface="Quicksand"/>
              <a:buChar char="▫"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1" sz="2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29" name="Shape 2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Shape 30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208000" y="2322128"/>
            <a:ext cx="1306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</a:pPr>
            <a:r>
              <a:rPr b="1" i="0" lang="en" sz="4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“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+ 1 column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hape 33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" name="Shape 34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905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b="0" i="0" sz="3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hape 3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0" name="Shape 40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+ 3 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rtl="0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3" name="Shape 43"/>
          <p:cNvSpPr txBox="1"/>
          <p:nvPr>
            <p:ph idx="1" type="body"/>
          </p:nvPr>
        </p:nvSpPr>
        <p:spPr>
          <a:xfrm>
            <a:off x="1165475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2" type="body"/>
          </p:nvPr>
        </p:nvSpPr>
        <p:spPr>
          <a:xfrm>
            <a:off x="3692249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45" name="Shape 45"/>
          <p:cNvSpPr txBox="1"/>
          <p:nvPr>
            <p:ph idx="3" type="body"/>
          </p:nvPr>
        </p:nvSpPr>
        <p:spPr>
          <a:xfrm>
            <a:off x="6219023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270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◦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270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000"/>
              <a:buFont typeface="Quicksand"/>
              <a:buChar char="▫"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46" name="Shape 4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" name="Shape 4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cxnSp>
        <p:nvCxnSpPr>
          <p:cNvPr id="51" name="Shape 51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cap="flat" cmpd="sng" w="9525">
            <a:solidFill>
              <a:srgbClr val="999FA9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2" name="Shape 52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cap="flat" cmpd="sng" w="28575">
            <a:solidFill>
              <a:srgbClr val="2E3037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E3037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/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0" lvl="1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>
              <a:spcBef>
                <a:spcPts val="0"/>
              </a:spcBef>
              <a:buClr>
                <a:srgbClr val="39C0BA"/>
              </a:buClr>
              <a:buSzPts val="1400"/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indent="190500" lvl="0" marL="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3000"/>
              <a:buFont typeface="Quicksand"/>
              <a:buChar char="◦"/>
              <a:defRPr b="0" i="0" sz="30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indent="152400" lvl="1" marL="4572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2400"/>
              <a:buFont typeface="Quicksand"/>
              <a:buChar char="▫"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indent="0" lvl="2" marL="914400" marR="0" rtl="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24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indent="0" lvl="3" marL="1371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indent="0" lvl="4" marL="18288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indent="0" lvl="5" marL="22860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indent="0" lvl="6" marL="27432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indent="0" lvl="7" marL="32004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indent="0" lvl="8" marL="365760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SzPts val="1400"/>
              <a:buFont typeface="Quicksand"/>
              <a:buNone/>
              <a:defRPr b="0" i="0" sz="1800" u="none" cap="none" strike="noStrik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 algn="l">
              <a:spcBef>
                <a:spcPts val="0"/>
              </a:spcBef>
              <a:buNone/>
            </a:pPr>
            <a:r>
              <a:rPr lang="en"/>
              <a:t>The Dolphin</a:t>
            </a:r>
          </a:p>
          <a:p>
            <a:pPr indent="0" lvl="0" marL="0" algn="l">
              <a:spcBef>
                <a:spcPts val="0"/>
              </a:spcBef>
              <a:buNone/>
            </a:pPr>
            <a:r>
              <a:rPr lang="en"/>
              <a:t>Design</a:t>
            </a:r>
          </a:p>
        </p:txBody>
      </p:sp>
      <p:sp>
        <p:nvSpPr>
          <p:cNvPr id="66" name="Shape 66"/>
          <p:cNvSpPr txBox="1"/>
          <p:nvPr>
            <p:ph idx="1" type="subTitle"/>
          </p:nvPr>
        </p:nvSpPr>
        <p:spPr>
          <a:xfrm>
            <a:off x="311700" y="2834125"/>
            <a:ext cx="4233900" cy="20526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400">
                <a:solidFill>
                  <a:schemeClr val="lt1"/>
                </a:solidFill>
              </a:rPr>
              <a:t>Group 18:</a:t>
            </a:r>
          </a:p>
          <a:p>
            <a:pPr indent="-69850" lvl="0" marL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Kandyce Burks</a:t>
            </a:r>
          </a:p>
          <a:p>
            <a:pPr indent="-69850" lvl="0" marL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Dieu Do</a:t>
            </a:r>
          </a:p>
          <a:p>
            <a:pPr indent="-69850" lvl="0" marL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Luis Hernandez</a:t>
            </a:r>
          </a:p>
          <a:p>
            <a:pPr indent="-69850" lvl="0" marL="0" rtl="0" algn="l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Brent Yurek</a:t>
            </a:r>
          </a:p>
          <a:p>
            <a:pPr indent="190500" lvl="0" marL="0" algn="l">
              <a:spcBef>
                <a:spcPts val="0"/>
              </a:spcBef>
              <a:buNone/>
            </a:pPr>
            <a:r>
              <a:t/>
            </a:r>
            <a:endParaRPr sz="1400"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99200" y="1493700"/>
            <a:ext cx="1722366" cy="16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Subsystem Services: Persistent Data Management	</a:t>
            </a:r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Flat files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No database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Used for persisted settings </a:t>
            </a:r>
          </a:p>
          <a:p>
            <a:pPr indent="-3556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Brightness</a:t>
            </a:r>
          </a:p>
          <a:p>
            <a:pPr indent="-355600" lvl="1" marL="9144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▫"/>
            </a:pPr>
            <a:r>
              <a:rPr lang="en" sz="2000"/>
              <a:t>Units</a:t>
            </a:r>
          </a:p>
          <a:p>
            <a:pPr indent="-355600" lvl="1" marL="914400">
              <a:lnSpc>
                <a:spcPct val="150000"/>
              </a:lnSpc>
              <a:spcBef>
                <a:spcPts val="0"/>
              </a:spcBef>
              <a:buSzPts val="2000"/>
              <a:buChar char="▫"/>
            </a:pPr>
            <a:r>
              <a:rPr lang="en" sz="2000"/>
              <a:t>Language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User Interface Design</a:t>
            </a:r>
          </a:p>
        </p:txBody>
      </p:sp>
      <p:sp>
        <p:nvSpPr>
          <p:cNvPr id="159" name="Shape 159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All information will be display on the sides </a:t>
            </a:r>
          </a:p>
          <a:p>
            <a:pPr indent="-381000" lvl="0" marL="457200" rtl="0">
              <a:lnSpc>
                <a:spcPct val="150000"/>
              </a:lnSpc>
              <a:spcBef>
                <a:spcPts val="0"/>
              </a:spcBef>
              <a:buSzPts val="2400"/>
              <a:buChar char="◦"/>
            </a:pPr>
            <a:r>
              <a:rPr lang="en" sz="2400"/>
              <a:t>Leaves center open for user to see while diving</a:t>
            </a:r>
          </a:p>
          <a:p>
            <a:pPr indent="0" lvl="0" marL="0">
              <a:lnSpc>
                <a:spcPct val="150000"/>
              </a:lnSpc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1400" y="813925"/>
            <a:ext cx="6250000" cy="35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7434000" y="1228199"/>
            <a:ext cx="1548000" cy="2443800"/>
          </a:xfrm>
          <a:prstGeom prst="rect">
            <a:avLst/>
          </a:prstGeom>
          <a:solidFill>
            <a:srgbClr val="EFEFEF"/>
          </a:solidFill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❖"/>
            </a:pPr>
            <a:r>
              <a:rPr lang="en"/>
              <a:t>Face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1400"/>
              <a:buChar char="❖"/>
            </a:pPr>
            <a:r>
              <a:rPr lang="en">
                <a:solidFill>
                  <a:srgbClr val="FF0000"/>
                </a:solidFill>
              </a:rPr>
              <a:t>Alerts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1C232"/>
              </a:buClr>
              <a:buSzPts val="1400"/>
              <a:buChar char="❖"/>
            </a:pPr>
            <a:r>
              <a:rPr lang="en">
                <a:solidFill>
                  <a:srgbClr val="F1C232"/>
                </a:solidFill>
              </a:rPr>
              <a:t>Dive information</a:t>
            </a:r>
          </a:p>
          <a:p>
            <a:pPr indent="-3175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400"/>
              <a:buChar char="❖"/>
            </a:pPr>
            <a:r>
              <a:rPr lang="en">
                <a:solidFill>
                  <a:srgbClr val="38761D"/>
                </a:solidFill>
              </a:rPr>
              <a:t>Sonar Mapping</a:t>
            </a:r>
          </a:p>
          <a:p>
            <a:pPr indent="-317500" lvl="0" marL="457200">
              <a:lnSpc>
                <a:spcPct val="150000"/>
              </a:lnSpc>
              <a:spcBef>
                <a:spcPts val="0"/>
              </a:spcBef>
              <a:buClr>
                <a:srgbClr val="0000FF"/>
              </a:buClr>
              <a:buSzPts val="1400"/>
              <a:buChar char="❖"/>
            </a:pPr>
            <a:r>
              <a:rPr lang="en">
                <a:solidFill>
                  <a:srgbClr val="0000FF"/>
                </a:solidFill>
              </a:rPr>
              <a:t>Buttons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3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Subsystem Services: </a:t>
            </a:r>
            <a:r>
              <a:rPr lang="en"/>
              <a:t>User Interface</a:t>
            </a:r>
          </a:p>
        </p:txBody>
      </p:sp>
      <p:sp>
        <p:nvSpPr>
          <p:cNvPr id="171" name="Shape 171"/>
          <p:cNvSpPr txBox="1"/>
          <p:nvPr>
            <p:ph idx="1" type="body"/>
          </p:nvPr>
        </p:nvSpPr>
        <p:spPr>
          <a:xfrm>
            <a:off x="1165475" y="1200150"/>
            <a:ext cx="3306900" cy="726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65100" lvl="0" marL="0">
              <a:spcBef>
                <a:spcPts val="0"/>
              </a:spcBef>
              <a:buNone/>
            </a:pPr>
            <a:r>
              <a:rPr lang="en" sz="1600">
                <a:solidFill>
                  <a:srgbClr val="F3F3F3"/>
                </a:solidFill>
              </a:rPr>
              <a:t>Displays information to user</a:t>
            </a:r>
          </a:p>
        </p:txBody>
      </p:sp>
      <p:sp>
        <p:nvSpPr>
          <p:cNvPr id="172" name="Shape 172"/>
          <p:cNvSpPr txBox="1"/>
          <p:nvPr>
            <p:ph idx="2" type="body"/>
          </p:nvPr>
        </p:nvSpPr>
        <p:spPr>
          <a:xfrm>
            <a:off x="4671575" y="1056150"/>
            <a:ext cx="1925400" cy="1014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displayMap()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displayClock()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displayDistance()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displaySpeed()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Shape 173"/>
          <p:cNvSpPr txBox="1"/>
          <p:nvPr/>
        </p:nvSpPr>
        <p:spPr>
          <a:xfrm>
            <a:off x="6596975" y="1056150"/>
            <a:ext cx="2286000" cy="101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displayAirTime()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displayPressure()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displayDepthLevel()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displayAlerts()</a:t>
            </a:r>
          </a:p>
        </p:txBody>
      </p:sp>
      <p:sp>
        <p:nvSpPr>
          <p:cNvPr id="174" name="Shape 174"/>
          <p:cNvSpPr txBox="1"/>
          <p:nvPr/>
        </p:nvSpPr>
        <p:spPr>
          <a:xfrm>
            <a:off x="1432925" y="2632575"/>
            <a:ext cx="2772000" cy="4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>
                <a:solidFill>
                  <a:srgbClr val="EFEFEF"/>
                </a:solidFill>
                <a:latin typeface="Quicksand"/>
                <a:ea typeface="Quicksand"/>
                <a:cs typeface="Quicksand"/>
                <a:sym typeface="Quicksand"/>
              </a:rPr>
              <a:t>Customizable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4671575" y="2434575"/>
            <a:ext cx="3501000" cy="6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Units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Brightness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200"/>
              <a:buChar char="●"/>
            </a:pPr>
            <a:r>
              <a:rPr lang="en" sz="1200">
                <a:solidFill>
                  <a:srgbClr val="FFFFFF"/>
                </a:solidFill>
              </a:rPr>
              <a:t>Language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FFFFF"/>
              </a:solidFill>
            </a:endParaRPr>
          </a:p>
        </p:txBody>
      </p:sp>
      <p:sp>
        <p:nvSpPr>
          <p:cNvPr id="176" name="Shape 176"/>
          <p:cNvSpPr txBox="1"/>
          <p:nvPr/>
        </p:nvSpPr>
        <p:spPr>
          <a:xfrm>
            <a:off x="1432925" y="3951000"/>
            <a:ext cx="39060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16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Users command to Application</a:t>
            </a:r>
          </a:p>
        </p:txBody>
      </p:sp>
      <p:sp>
        <p:nvSpPr>
          <p:cNvPr id="177" name="Shape 177"/>
          <p:cNvSpPr txBox="1"/>
          <p:nvPr/>
        </p:nvSpPr>
        <p:spPr>
          <a:xfrm>
            <a:off x="4671575" y="3807000"/>
            <a:ext cx="3306900" cy="89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●"/>
            </a:pPr>
            <a:r>
              <a:rPr lang="en" sz="1200">
                <a:solidFill>
                  <a:srgbClr val="F3F3F3"/>
                </a:solidFill>
              </a:rPr>
              <a:t>changeLanguage()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●"/>
            </a:pPr>
            <a:r>
              <a:rPr lang="en" sz="1200">
                <a:solidFill>
                  <a:srgbClr val="F3F3F3"/>
                </a:solidFill>
              </a:rPr>
              <a:t>increaseBrightness()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Char char="●"/>
            </a:pPr>
            <a:r>
              <a:rPr lang="en" sz="1200">
                <a:solidFill>
                  <a:srgbClr val="F3F3F3"/>
                </a:solidFill>
              </a:rPr>
              <a:t>decreaseBrightness()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Clr>
                <a:srgbClr val="F3F3F3"/>
              </a:buClr>
              <a:buSzPts val="1200"/>
              <a:buChar char="●"/>
            </a:pPr>
            <a:r>
              <a:rPr lang="en" sz="1200">
                <a:solidFill>
                  <a:srgbClr val="F3F3F3"/>
                </a:solidFill>
              </a:rPr>
              <a:t>setUnits()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1200">
              <a:solidFill>
                <a:srgbClr val="F3F3F3"/>
              </a:solidFill>
            </a:endParaRPr>
          </a:p>
        </p:txBody>
      </p:sp>
      <p:cxnSp>
        <p:nvCxnSpPr>
          <p:cNvPr id="178" name="Shape 178"/>
          <p:cNvCxnSpPr/>
          <p:nvPr/>
        </p:nvCxnSpPr>
        <p:spPr>
          <a:xfrm flipH="1" rot="10800000">
            <a:off x="1296000" y="214200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79" name="Shape 179"/>
          <p:cNvCxnSpPr/>
          <p:nvPr/>
        </p:nvCxnSpPr>
        <p:spPr>
          <a:xfrm flipH="1" rot="10800000">
            <a:off x="1296000" y="357315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Access control</a:t>
            </a:r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0150" y="996881"/>
            <a:ext cx="5981700" cy="3952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Boundary</a:t>
            </a:r>
            <a:r>
              <a:rPr lang="en"/>
              <a:t> Conditions</a:t>
            </a:r>
          </a:p>
        </p:txBody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1165500" y="1200150"/>
            <a:ext cx="7600500" cy="134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SzPts val="1600"/>
              <a:buChar char="◦"/>
            </a:pPr>
            <a:r>
              <a:rPr lang="en" sz="1600"/>
              <a:t>Initialization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</a:pPr>
            <a:r>
              <a:rPr lang="en" sz="1600"/>
              <a:t>Defaults: English, Metric units, 50% brightness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SzPts val="1600"/>
              <a:buChar char="▫"/>
            </a:pPr>
            <a:r>
              <a:rPr lang="en" sz="1600"/>
              <a:t>Adjustable once turned on</a:t>
            </a:r>
          </a:p>
          <a:p>
            <a:pPr indent="-330200" lvl="1" marL="914400">
              <a:spcBef>
                <a:spcPts val="0"/>
              </a:spcBef>
              <a:buSzPts val="1600"/>
              <a:buChar char="▫"/>
            </a:pPr>
            <a:r>
              <a:rPr lang="en" sz="1600"/>
              <a:t>Usable out of the box!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1165500" y="2701200"/>
            <a:ext cx="7600500" cy="818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Quicksand"/>
              <a:buChar char="◦"/>
            </a:pPr>
            <a:r>
              <a:rPr lang="en" sz="1600"/>
              <a:t>Normal Start-up</a:t>
            </a: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▫"/>
            </a:pPr>
            <a:r>
              <a:rPr lang="en" sz="1600"/>
              <a:t>Retains persisted setting from last shut off</a:t>
            </a:r>
          </a:p>
        </p:txBody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1165500" y="3673950"/>
            <a:ext cx="7600500" cy="1347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ts val="1600"/>
              <a:buFont typeface="Quicksand"/>
              <a:buChar char="◦"/>
            </a:pPr>
            <a:r>
              <a:rPr lang="en" sz="1600"/>
              <a:t>Shutdown</a:t>
            </a:r>
          </a:p>
          <a:p>
            <a:pPr indent="-3302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▫"/>
            </a:pPr>
            <a:r>
              <a:rPr lang="en" sz="1600"/>
              <a:t>Saves current settings for next usage</a:t>
            </a:r>
          </a:p>
        </p:txBody>
      </p:sp>
      <p:cxnSp>
        <p:nvCxnSpPr>
          <p:cNvPr id="194" name="Shape 194"/>
          <p:cNvCxnSpPr/>
          <p:nvPr/>
        </p:nvCxnSpPr>
        <p:spPr>
          <a:xfrm flipH="1" rot="10800000">
            <a:off x="1165500" y="252915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95" name="Shape 195"/>
          <p:cNvCxnSpPr/>
          <p:nvPr/>
        </p:nvCxnSpPr>
        <p:spPr>
          <a:xfrm flipH="1" rot="10800000">
            <a:off x="1165500" y="367395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 txBox="1"/>
          <p:nvPr>
            <p:ph idx="1" type="body"/>
          </p:nvPr>
        </p:nvSpPr>
        <p:spPr>
          <a:xfrm>
            <a:off x="1185275" y="4088742"/>
            <a:ext cx="7521300" cy="43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 sz="3000"/>
              <a:t>Thanks for listening, here's a dolphin!</a:t>
            </a:r>
          </a:p>
        </p:txBody>
      </p:sp>
      <p:pic>
        <p:nvPicPr>
          <p:cNvPr id="201" name="Shape 2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575" y="1188888"/>
            <a:ext cx="4916850" cy="276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Design Goals</a:t>
            </a: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Sonar Mapping as fast as possible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Vital information calculations as fast as possible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Battery lasts longer than average dive</a:t>
            </a:r>
          </a:p>
          <a:p>
            <a:pPr indent="-381000" lvl="0" marL="457200" rtl="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No bugs!!! (unrealistic reach goal)</a:t>
            </a:r>
          </a:p>
          <a:p>
            <a:pPr indent="-381000" lvl="0" marL="457200">
              <a:spcBef>
                <a:spcPts val="0"/>
              </a:spcBef>
              <a:buSzPts val="2400"/>
              <a:buChar char="◦"/>
            </a:pPr>
            <a:r>
              <a:rPr lang="en" sz="2400"/>
              <a:t>Simultaneously</a:t>
            </a:r>
            <a:r>
              <a:rPr lang="en" sz="2400"/>
              <a:t> take in input during calculations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2CC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0000FF"/>
                </a:solidFill>
              </a:rPr>
              <a:t>Software Architecture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19050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Scuba-Gear.jpg"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4239" y="1191333"/>
            <a:ext cx="3283024" cy="3779892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1" name="Shape 81"/>
          <p:cNvCxnSpPr/>
          <p:nvPr/>
        </p:nvCxnSpPr>
        <p:spPr>
          <a:xfrm flipH="1" rot="10800000">
            <a:off x="2471326" y="1282545"/>
            <a:ext cx="1514100" cy="852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2" name="Shape 82"/>
          <p:cNvSpPr txBox="1"/>
          <p:nvPr/>
        </p:nvSpPr>
        <p:spPr>
          <a:xfrm>
            <a:off x="1089000" y="791120"/>
            <a:ext cx="1530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000"/>
              <a:t>Modifications:</a:t>
            </a: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HUD incorporated</a:t>
            </a: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SzPts val="1000"/>
              <a:buChar char="●"/>
            </a:pPr>
            <a:r>
              <a:rPr lang="en" sz="1000"/>
              <a:t>HUD connected to Tank</a:t>
            </a:r>
          </a:p>
          <a:p>
            <a:pPr indent="-292100" lvl="0" marL="457200" rtl="0" algn="l">
              <a:spcBef>
                <a:spcPts val="0"/>
              </a:spcBef>
              <a:buSzPts val="1000"/>
              <a:buChar char="●"/>
            </a:pPr>
            <a:r>
              <a:rPr lang="en" sz="1000"/>
              <a:t>Add rotational sonar on the head that connects to the microprocessor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000"/>
          </a:p>
        </p:txBody>
      </p:sp>
      <p:sp>
        <p:nvSpPr>
          <p:cNvPr id="83" name="Shape 83"/>
          <p:cNvSpPr txBox="1"/>
          <p:nvPr/>
        </p:nvSpPr>
        <p:spPr>
          <a:xfrm>
            <a:off x="5738024" y="729000"/>
            <a:ext cx="1818300" cy="10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000"/>
              <a:t>Modifications:</a:t>
            </a:r>
          </a:p>
          <a:p>
            <a:pPr indent="-292100" lvl="0" marL="457200" rtl="0">
              <a:spcBef>
                <a:spcPts val="0"/>
              </a:spcBef>
              <a:buSzPts val="1000"/>
              <a:buChar char="●"/>
            </a:pPr>
            <a:r>
              <a:rPr lang="en" sz="1000"/>
              <a:t>Add rotational sonar on the back of tank that connects to microprocessor</a:t>
            </a:r>
          </a:p>
          <a:p>
            <a:pPr indent="-292100" lvl="0" marL="457200" rtl="0">
              <a:spcBef>
                <a:spcPts val="0"/>
              </a:spcBef>
              <a:buSzPts val="1000"/>
              <a:buChar char="●"/>
            </a:pPr>
            <a:r>
              <a:rPr lang="en" sz="1000"/>
              <a:t>Pressure sensor on the tank’s valve that connects to the microprocessor</a:t>
            </a:r>
          </a:p>
        </p:txBody>
      </p:sp>
      <p:cxnSp>
        <p:nvCxnSpPr>
          <p:cNvPr id="84" name="Shape 84"/>
          <p:cNvCxnSpPr/>
          <p:nvPr/>
        </p:nvCxnSpPr>
        <p:spPr>
          <a:xfrm flipH="1" rot="10800000">
            <a:off x="5466366" y="1171753"/>
            <a:ext cx="411600" cy="11754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85" name="Shape 85"/>
          <p:cNvSpPr txBox="1"/>
          <p:nvPr/>
        </p:nvSpPr>
        <p:spPr>
          <a:xfrm>
            <a:off x="5877902" y="2628200"/>
            <a:ext cx="1818300" cy="108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000"/>
              <a:t>Modifications:</a:t>
            </a:r>
          </a:p>
          <a:p>
            <a:pPr indent="-292100" lvl="0" marL="457200" rtl="0">
              <a:spcBef>
                <a:spcPts val="0"/>
              </a:spcBef>
              <a:buSzPts val="1000"/>
              <a:buChar char="●"/>
            </a:pPr>
            <a:r>
              <a:rPr lang="en" sz="1000"/>
              <a:t>Add pressure sensor clipped on the wetsuit that connects to the microprocessor</a:t>
            </a:r>
          </a:p>
          <a:p>
            <a:pPr indent="-292100" lvl="0" marL="457200" rtl="0">
              <a:spcBef>
                <a:spcPts val="0"/>
              </a:spcBef>
              <a:buSzPts val="1000"/>
              <a:buChar char="●"/>
            </a:pPr>
            <a:r>
              <a:rPr lang="en" sz="1000"/>
              <a:t>Add gyroscope clipped on the wetsuit that connects to the microprocessor</a:t>
            </a:r>
          </a:p>
          <a:p>
            <a:pPr indent="0" lvl="0" marL="0" rtl="0">
              <a:spcBef>
                <a:spcPts val="0"/>
              </a:spcBef>
              <a:buNone/>
            </a:pPr>
            <a:r>
              <a:rPr lang="en" sz="1000"/>
              <a:t> </a:t>
            </a:r>
          </a:p>
        </p:txBody>
      </p:sp>
      <p:cxnSp>
        <p:nvCxnSpPr>
          <p:cNvPr id="86" name="Shape 86"/>
          <p:cNvCxnSpPr/>
          <p:nvPr/>
        </p:nvCxnSpPr>
        <p:spPr>
          <a:xfrm rot="10800000">
            <a:off x="4355776" y="3054162"/>
            <a:ext cx="1727700" cy="1191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Software Architecture Cont.</a:t>
            </a:r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1165474" y="1200150"/>
            <a:ext cx="33069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 sz="2000"/>
              <a:t>Multiple classes all interacting and communicating to provide a seamless workflow!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93" name="Shape 93"/>
          <p:cNvSpPr txBox="1"/>
          <p:nvPr>
            <p:ph idx="2" type="body"/>
          </p:nvPr>
        </p:nvSpPr>
        <p:spPr>
          <a:xfrm>
            <a:off x="4662569" y="844475"/>
            <a:ext cx="33069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HUD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SonarMapping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SonarSignaling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Distance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Clock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DepthLevel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Alerts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Brightness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Languages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Pressure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Units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AirTime</a:t>
            </a:r>
          </a:p>
          <a:p>
            <a:pPr indent="-33020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600"/>
              <a:buFont typeface="Arial"/>
              <a:buChar char="◦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Speed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1" type="body"/>
          </p:nvPr>
        </p:nvSpPr>
        <p:spPr>
          <a:xfrm>
            <a:off x="1165475" y="4331317"/>
            <a:ext cx="7521300" cy="43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39C0BA"/>
                </a:solidFill>
              </a:rPr>
              <a:t>Diagram :</a:t>
            </a:r>
          </a:p>
        </p:txBody>
      </p:sp>
      <p:pic>
        <p:nvPicPr>
          <p:cNvPr id="99" name="Shape 9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55800" y="304800"/>
            <a:ext cx="4698063" cy="4460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idx="1" type="body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Application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Core functionality of the system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User Interface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Interface that users sees and interact with via HUD display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Persistent Data Storage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Provides data storage</a:t>
            </a: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6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9850" lvl="0" marL="0" rtl="0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Peripherals</a:t>
            </a:r>
          </a:p>
          <a:p>
            <a:pPr indent="-330200" lvl="1" marL="9144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600"/>
              <a:buFont typeface="Arial"/>
              <a:buChar char="○"/>
            </a:pPr>
            <a:r>
              <a:rPr lang="en" sz="16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Takes in data to provide to Application</a:t>
            </a:r>
          </a:p>
          <a:p>
            <a:pPr indent="190500" lvl="0" marL="0">
              <a:spcBef>
                <a:spcPts val="0"/>
              </a:spcBef>
              <a:buNone/>
            </a:pPr>
            <a:r>
              <a:t/>
            </a:r>
            <a:endParaRPr sz="1600">
              <a:solidFill>
                <a:srgbClr val="FFFFFF"/>
              </a:solidFill>
            </a:endParaRPr>
          </a:p>
        </p:txBody>
      </p:sp>
      <p:sp>
        <p:nvSpPr>
          <p:cNvPr id="105" name="Shape 105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Subsystem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2CC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1165481" y="499475"/>
            <a:ext cx="7321500" cy="3561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>
                <a:solidFill>
                  <a:srgbClr val="0000FF"/>
                </a:solidFill>
              </a:rPr>
              <a:t>Hardware and Software Mapping</a:t>
            </a:r>
          </a:p>
        </p:txBody>
      </p:sp>
      <p:sp>
        <p:nvSpPr>
          <p:cNvPr id="111" name="Shape 111"/>
          <p:cNvSpPr/>
          <p:nvPr/>
        </p:nvSpPr>
        <p:spPr>
          <a:xfrm>
            <a:off x="1165375" y="3337263"/>
            <a:ext cx="2321700" cy="655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6165283" y="4411375"/>
            <a:ext cx="2321700" cy="655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6165283" y="3337263"/>
            <a:ext cx="2321700" cy="6555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3646755" y="922029"/>
            <a:ext cx="2321700" cy="13473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5" name="Shape 115"/>
          <p:cNvSpPr txBox="1"/>
          <p:nvPr/>
        </p:nvSpPr>
        <p:spPr>
          <a:xfrm>
            <a:off x="3987987" y="1097966"/>
            <a:ext cx="1639500" cy="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buNone/>
            </a:pPr>
            <a:r>
              <a:rPr lang="en"/>
              <a:t>Peripherals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1603101" y="3561747"/>
            <a:ext cx="1446600" cy="2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Application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6588173" y="3549706"/>
            <a:ext cx="1476300" cy="2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User Interface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6654877" y="4567625"/>
            <a:ext cx="1342500" cy="34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buNone/>
            </a:pPr>
            <a:r>
              <a:rPr lang="en"/>
              <a:t>Persistent Data Storage</a:t>
            </a:r>
          </a:p>
        </p:txBody>
      </p:sp>
      <p:sp>
        <p:nvSpPr>
          <p:cNvPr id="119" name="Shape 119"/>
          <p:cNvSpPr/>
          <p:nvPr/>
        </p:nvSpPr>
        <p:spPr>
          <a:xfrm>
            <a:off x="4607425" y="1377147"/>
            <a:ext cx="2047500" cy="845700"/>
          </a:xfrm>
          <a:prstGeom prst="rect">
            <a:avLst/>
          </a:prstGeom>
          <a:solidFill>
            <a:srgbClr val="CFE2F3"/>
          </a:solidFill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 txBox="1"/>
          <p:nvPr/>
        </p:nvSpPr>
        <p:spPr>
          <a:xfrm>
            <a:off x="4607425" y="1377147"/>
            <a:ext cx="2136300" cy="84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buNone/>
            </a:pPr>
            <a:r>
              <a:rPr lang="en" sz="1200"/>
              <a:t>Hardware:</a:t>
            </a: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Air Pressure Sensor</a:t>
            </a: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Depth Gauge</a:t>
            </a:r>
          </a:p>
          <a:p>
            <a:pPr indent="-304800" lvl="0" marL="457200" rtl="0" algn="l">
              <a:spcBef>
                <a:spcPts val="0"/>
              </a:spcBef>
              <a:buSzPts val="1200"/>
              <a:buChar char="●"/>
            </a:pPr>
            <a:r>
              <a:rPr lang="en" sz="1200"/>
              <a:t>Sonar Equipment</a:t>
            </a:r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 sz="1200"/>
          </a:p>
          <a:p>
            <a:pPr indent="0" lvl="0" marL="0" rt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21" name="Shape 121"/>
          <p:cNvCxnSpPr>
            <a:stCxn id="114" idx="2"/>
            <a:endCxn id="111" idx="0"/>
          </p:cNvCxnSpPr>
          <p:nvPr/>
        </p:nvCxnSpPr>
        <p:spPr>
          <a:xfrm flipH="1">
            <a:off x="2326305" y="2269329"/>
            <a:ext cx="2481300" cy="1068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lg" w="lg" type="none"/>
            <a:tailEnd len="lg" w="lg" type="triangle"/>
          </a:ln>
        </p:spPr>
      </p:cxnSp>
      <p:cxnSp>
        <p:nvCxnSpPr>
          <p:cNvPr id="122" name="Shape 122"/>
          <p:cNvCxnSpPr/>
          <p:nvPr/>
        </p:nvCxnSpPr>
        <p:spPr>
          <a:xfrm>
            <a:off x="3487295" y="3561747"/>
            <a:ext cx="2678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lg" w="lg" type="none"/>
            <a:tailEnd len="lg" w="lg" type="triangle"/>
          </a:ln>
        </p:spPr>
      </p:cxnSp>
      <p:cxnSp>
        <p:nvCxnSpPr>
          <p:cNvPr id="123" name="Shape 123"/>
          <p:cNvCxnSpPr/>
          <p:nvPr/>
        </p:nvCxnSpPr>
        <p:spPr>
          <a:xfrm>
            <a:off x="7025723" y="3998746"/>
            <a:ext cx="15000" cy="4245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lg" w="lg" type="none"/>
            <a:tailEnd len="lg" w="lg" type="triangle"/>
          </a:ln>
        </p:spPr>
      </p:cxnSp>
      <p:cxnSp>
        <p:nvCxnSpPr>
          <p:cNvPr id="124" name="Shape 124"/>
          <p:cNvCxnSpPr/>
          <p:nvPr/>
        </p:nvCxnSpPr>
        <p:spPr>
          <a:xfrm rot="10800000">
            <a:off x="7685851" y="3998870"/>
            <a:ext cx="7500" cy="41100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lg" w="lg" type="none"/>
            <a:tailEnd len="lg" w="lg" type="triangle"/>
          </a:ln>
        </p:spPr>
      </p:cxnSp>
      <p:cxnSp>
        <p:nvCxnSpPr>
          <p:cNvPr id="125" name="Shape 125"/>
          <p:cNvCxnSpPr>
            <a:stCxn id="113" idx="1"/>
            <a:endCxn id="111" idx="3"/>
          </p:cNvCxnSpPr>
          <p:nvPr/>
        </p:nvCxnSpPr>
        <p:spPr>
          <a:xfrm rot="10800000">
            <a:off x="3487183" y="3665013"/>
            <a:ext cx="2678100" cy="0"/>
          </a:xfrm>
          <a:prstGeom prst="straightConnector1">
            <a:avLst/>
          </a:prstGeom>
          <a:noFill/>
          <a:ln cap="flat" cmpd="sng" w="19050">
            <a:solidFill>
              <a:srgbClr val="000000"/>
            </a:solidFill>
            <a:prstDash val="dash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Subsystem Services: Application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1120475" y="1200150"/>
            <a:ext cx="3306900" cy="581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lnSpc>
                <a:spcPct val="200000"/>
              </a:lnSpc>
              <a:spcBef>
                <a:spcPts val="0"/>
              </a:spcBef>
              <a:buSzPts val="1600"/>
              <a:buChar char="◦"/>
            </a:pPr>
            <a:r>
              <a:rPr lang="en" sz="1600"/>
              <a:t>Input from peripherals</a:t>
            </a:r>
          </a:p>
          <a:p>
            <a:pPr indent="0" lvl="0" marL="0">
              <a:lnSpc>
                <a:spcPct val="200000"/>
              </a:lnSpc>
              <a:spcBef>
                <a:spcPts val="0"/>
              </a:spcBef>
              <a:buNone/>
            </a:pPr>
            <a:r>
              <a:t/>
            </a:r>
            <a:endParaRPr sz="1600"/>
          </a:p>
        </p:txBody>
      </p:sp>
      <p:sp>
        <p:nvSpPr>
          <p:cNvPr id="132" name="Shape 132"/>
          <p:cNvSpPr txBox="1"/>
          <p:nvPr>
            <p:ph idx="2" type="body"/>
          </p:nvPr>
        </p:nvSpPr>
        <p:spPr>
          <a:xfrm>
            <a:off x="4653575" y="1041000"/>
            <a:ext cx="3306900" cy="9000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getPressure()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getDepth()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getData()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getAirTime()</a:t>
            </a:r>
          </a:p>
        </p:txBody>
      </p:sp>
      <p:sp>
        <p:nvSpPr>
          <p:cNvPr id="133" name="Shape 133"/>
          <p:cNvSpPr txBox="1"/>
          <p:nvPr/>
        </p:nvSpPr>
        <p:spPr>
          <a:xfrm>
            <a:off x="1120475" y="2589000"/>
            <a:ext cx="28080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lnSpc>
                <a:spcPct val="200000"/>
              </a:lnSpc>
              <a:spcBef>
                <a:spcPts val="0"/>
              </a:spcBef>
              <a:buClr>
                <a:srgbClr val="F3F3F3"/>
              </a:buClr>
              <a:buSzPts val="1600"/>
              <a:buFont typeface="Quicksand"/>
              <a:buChar char="◦"/>
            </a:pPr>
            <a:r>
              <a:rPr lang="en" sz="16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Computations</a:t>
            </a:r>
          </a:p>
        </p:txBody>
      </p:sp>
      <p:sp>
        <p:nvSpPr>
          <p:cNvPr id="134" name="Shape 134"/>
          <p:cNvSpPr txBox="1"/>
          <p:nvPr/>
        </p:nvSpPr>
        <p:spPr>
          <a:xfrm>
            <a:off x="1120475" y="3978000"/>
            <a:ext cx="65655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lnSpc>
                <a:spcPct val="200000"/>
              </a:lnSpc>
              <a:spcBef>
                <a:spcPts val="0"/>
              </a:spcBef>
              <a:buClr>
                <a:srgbClr val="F3F3F3"/>
              </a:buClr>
              <a:buSzPts val="1600"/>
              <a:buFont typeface="Quicksand"/>
              <a:buChar char="◦"/>
            </a:pPr>
            <a:r>
              <a:rPr lang="en" sz="16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Sends data to UI for display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 txBox="1"/>
          <p:nvPr/>
        </p:nvSpPr>
        <p:spPr>
          <a:xfrm>
            <a:off x="4653575" y="2322000"/>
            <a:ext cx="1890000" cy="101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calculateAirTime()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getMap()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combineMap()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correctMap()</a:t>
            </a:r>
          </a:p>
          <a:p>
            <a:pPr indent="0" lvl="0" marL="0" rtl="0">
              <a:lnSpc>
                <a:spcPct val="115000"/>
              </a:lnSpc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6" name="Shape 136"/>
          <p:cNvSpPr txBox="1"/>
          <p:nvPr/>
        </p:nvSpPr>
        <p:spPr>
          <a:xfrm>
            <a:off x="6624000" y="2439000"/>
            <a:ext cx="2025000" cy="9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calculateDistance()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calculateSpeed()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Clr>
                <a:srgbClr val="FFFFFF"/>
              </a:buClr>
              <a:buSzPts val="1100"/>
              <a:buChar char="●"/>
            </a:pPr>
            <a:r>
              <a:rPr lang="en" sz="1100">
                <a:solidFill>
                  <a:srgbClr val="FFFFFF"/>
                </a:solidFill>
              </a:rPr>
              <a:t>calculateAirTime()</a:t>
            </a:r>
          </a:p>
        </p:txBody>
      </p:sp>
      <p:cxnSp>
        <p:nvCxnSpPr>
          <p:cNvPr id="137" name="Shape 137"/>
          <p:cNvCxnSpPr/>
          <p:nvPr/>
        </p:nvCxnSpPr>
        <p:spPr>
          <a:xfrm flipH="1" rot="10800000">
            <a:off x="1296000" y="214200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38" name="Shape 138"/>
          <p:cNvCxnSpPr/>
          <p:nvPr/>
        </p:nvCxnSpPr>
        <p:spPr>
          <a:xfrm flipH="1" rot="10800000">
            <a:off x="1296000" y="372000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/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anchorCtr="0" anchor="b" bIns="91425" lIns="91425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buNone/>
            </a:pPr>
            <a:r>
              <a:rPr lang="en"/>
              <a:t>Subsystem Services: Peripherals</a:t>
            </a:r>
          </a:p>
        </p:txBody>
      </p:sp>
      <p:sp>
        <p:nvSpPr>
          <p:cNvPr id="144" name="Shape 144"/>
          <p:cNvSpPr txBox="1"/>
          <p:nvPr>
            <p:ph idx="1" type="body"/>
          </p:nvPr>
        </p:nvSpPr>
        <p:spPr>
          <a:xfrm>
            <a:off x="1165500" y="1200150"/>
            <a:ext cx="6858000" cy="15447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81000" lvl="0" marL="457200"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" sz="2400"/>
              <a:t>All the hardware in the system</a:t>
            </a:r>
          </a:p>
          <a:p>
            <a:pPr indent="-381000" lvl="0" marL="457200" rtl="0">
              <a:spcBef>
                <a:spcPts val="0"/>
              </a:spcBef>
              <a:buSzPts val="2400"/>
              <a:buChar char="◦"/>
            </a:pPr>
            <a:r>
              <a:rPr lang="en" sz="2400"/>
              <a:t>Takes in data and commands to send to Application for computation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400"/>
          </a:p>
        </p:txBody>
      </p:sp>
      <p:sp>
        <p:nvSpPr>
          <p:cNvPr id="145" name="Shape 145"/>
          <p:cNvSpPr txBox="1"/>
          <p:nvPr/>
        </p:nvSpPr>
        <p:spPr>
          <a:xfrm>
            <a:off x="1165500" y="3402000"/>
            <a:ext cx="3519000" cy="142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2200"/>
              <a:buFont typeface="Quicksand"/>
              <a:buChar char="❖"/>
            </a:pPr>
            <a:r>
              <a:rPr lang="en" sz="22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Air pressure sensor</a:t>
            </a:r>
          </a:p>
          <a:p>
            <a:pPr indent="-368300" lvl="0" marL="457200" rtl="0">
              <a:spcBef>
                <a:spcPts val="0"/>
              </a:spcBef>
              <a:buClr>
                <a:srgbClr val="F3F3F3"/>
              </a:buClr>
              <a:buSzPts val="2200"/>
              <a:buFont typeface="Quicksand"/>
              <a:buChar char="❖"/>
            </a:pPr>
            <a:r>
              <a:rPr lang="en" sz="22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Depth Gauge</a:t>
            </a:r>
          </a:p>
          <a:p>
            <a:pPr indent="0" lvl="0" marL="0">
              <a:spcBef>
                <a:spcPts val="0"/>
              </a:spcBef>
              <a:buNone/>
            </a:pPr>
            <a:r>
              <a:t/>
            </a:r>
            <a:endParaRPr sz="2200">
              <a:solidFill>
                <a:srgbClr val="F3F3F3"/>
              </a:solidFill>
              <a:latin typeface="Quicksand"/>
              <a:ea typeface="Quicksand"/>
              <a:cs typeface="Quicksand"/>
              <a:sym typeface="Quicksand"/>
            </a:endParaRPr>
          </a:p>
        </p:txBody>
      </p:sp>
      <p:sp>
        <p:nvSpPr>
          <p:cNvPr id="146" name="Shape 146"/>
          <p:cNvSpPr txBox="1"/>
          <p:nvPr/>
        </p:nvSpPr>
        <p:spPr>
          <a:xfrm>
            <a:off x="4635000" y="3402000"/>
            <a:ext cx="4554000" cy="120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68300" lvl="0" marL="457200" rtl="0">
              <a:spcBef>
                <a:spcPts val="0"/>
              </a:spcBef>
              <a:buClr>
                <a:srgbClr val="F3F3F3"/>
              </a:buClr>
              <a:buSzPts val="2200"/>
              <a:buFont typeface="Quicksand"/>
              <a:buChar char="❖"/>
            </a:pPr>
            <a:r>
              <a:rPr lang="en" sz="22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Sonar Emitter and Receiver</a:t>
            </a:r>
          </a:p>
          <a:p>
            <a:pPr indent="-368300" lvl="0" marL="457200" rtl="0">
              <a:spcBef>
                <a:spcPts val="0"/>
              </a:spcBef>
              <a:buClr>
                <a:srgbClr val="F3F3F3"/>
              </a:buClr>
              <a:buSzPts val="2200"/>
              <a:buFont typeface="Quicksand"/>
              <a:buChar char="❖"/>
            </a:pPr>
            <a:r>
              <a:rPr lang="en" sz="2200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rPr>
              <a:t>Buttons</a:t>
            </a:r>
          </a:p>
        </p:txBody>
      </p:sp>
      <p:cxnSp>
        <p:nvCxnSpPr>
          <p:cNvPr id="147" name="Shape 147"/>
          <p:cNvCxnSpPr/>
          <p:nvPr/>
        </p:nvCxnSpPr>
        <p:spPr>
          <a:xfrm flipH="1" rot="10800000">
            <a:off x="1165475" y="2934150"/>
            <a:ext cx="7299000" cy="180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